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</p:sldIdLst>
  <p:sldSz cy="27432000" cx="38404800"/>
  <p:notesSz cx="32004000" cy="51103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640">
          <p15:clr>
            <a:srgbClr val="000000"/>
          </p15:clr>
        </p15:guide>
        <p15:guide id="2" pos="1209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8" roundtripDataSignature="AMtx7mjIblh03KIQIdO1LUfL17Li+1LY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40572C-C8E1-42DD-88C6-15039B827F1A}">
  <a:tblStyle styleId="{0C40572C-C8E1-42DD-88C6-15039B827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640" orient="horz"/>
        <p:guide pos="12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22225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" spcFirstLastPara="1" rIns="190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8135600" y="22225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" spcFirstLastPara="1" rIns="190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1813560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4267200" y="24272875"/>
            <a:ext cx="23469601" cy="2299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14300" lIns="430200" spcFirstLastPara="1" rIns="430200" wrap="square" tIns="214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/>
          <p:nvPr>
            <p:ph idx="3" type="sldImg"/>
          </p:nvPr>
        </p:nvSpPr>
        <p:spPr>
          <a:xfrm>
            <a:off x="13601700" y="11698287"/>
            <a:ext cx="48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/>
        </p:nvSpPr>
        <p:spPr>
          <a:xfrm>
            <a:off x="18135600" y="48563213"/>
            <a:ext cx="13868400" cy="2516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050" spcFirstLastPara="1" rIns="19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601700" y="11698287"/>
            <a:ext cx="48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4267200" y="24272875"/>
            <a:ext cx="23469601" cy="22996525"/>
          </a:xfrm>
          <a:prstGeom prst="rect">
            <a:avLst/>
          </a:prstGeom>
          <a:noFill/>
          <a:ln>
            <a:noFill/>
          </a:ln>
        </p:spPr>
        <p:txBody>
          <a:bodyPr anchorCtr="0" anchor="t" bIns="214300" lIns="430200" spcFirstLastPara="1" rIns="430200" wrap="square" tIns="21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880360" y="8521700"/>
            <a:ext cx="326442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760720" y="15544800"/>
            <a:ext cx="26883300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Times New Roman"/>
              <a:buNone/>
              <a:defRPr/>
            </a:lvl1pPr>
            <a:lvl2pPr lvl="1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Times New Roman"/>
              <a:buNone/>
              <a:defRPr/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 New Roman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033713" y="17627600"/>
            <a:ext cx="32644200" cy="5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3033713" y="11626850"/>
            <a:ext cx="32644200" cy="60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84025" lIns="368050" spcFirstLastPara="1" rIns="368050" wrap="square" tIns="184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2880360" y="7924800"/>
            <a:ext cx="32644200" cy="16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 rot="5400000">
            <a:off x="20471190" y="9330750"/>
            <a:ext cx="21945600" cy="81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 rot="5400000">
            <a:off x="4069050" y="1249650"/>
            <a:ext cx="21945600" cy="24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 rot="5400000">
            <a:off x="10972740" y="-167699"/>
            <a:ext cx="16459200" cy="326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527608" y="19202400"/>
            <a:ext cx="230430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>
            <p:ph idx="2" type="pic"/>
          </p:nvPr>
        </p:nvSpPr>
        <p:spPr>
          <a:xfrm>
            <a:off x="7527608" y="2451100"/>
            <a:ext cx="23043000" cy="16459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527608" y="21469350"/>
            <a:ext cx="23043000" cy="3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920240" y="1092200"/>
            <a:ext cx="12634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5015210" y="1092200"/>
            <a:ext cx="21469500" cy="23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920240" y="5740400"/>
            <a:ext cx="12634800" cy="18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920240" y="1098550"/>
            <a:ext cx="3456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1920240" y="6140450"/>
            <a:ext cx="169689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4025" lIns="368050" spcFirstLastPara="1" rIns="368050" wrap="square" tIns="184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1920240" y="8699500"/>
            <a:ext cx="16968900" cy="15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19509105" y="6140450"/>
            <a:ext cx="169755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4025" lIns="368050" spcFirstLastPara="1" rIns="368050" wrap="square" tIns="184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19509105" y="8699500"/>
            <a:ext cx="16975500" cy="15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2880360" y="7924800"/>
            <a:ext cx="16242000" cy="16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19282410" y="7924800"/>
            <a:ext cx="16242000" cy="16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0" type="dt"/>
          </p:nvPr>
        </p:nvSpPr>
        <p:spPr>
          <a:xfrm>
            <a:off x="288036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1" type="ftr"/>
          </p:nvPr>
        </p:nvSpPr>
        <p:spPr>
          <a:xfrm>
            <a:off x="13121640" y="24993600"/>
            <a:ext cx="12161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7523440" y="24993600"/>
            <a:ext cx="800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Times New Roman"/>
              <a:buNone/>
              <a:defRPr b="0" i="0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880360" y="2438400"/>
            <a:ext cx="32644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2880360" y="7924800"/>
            <a:ext cx="32644200" cy="16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noAutofit/>
          </a:bodyPr>
          <a:lstStyle>
            <a:lvl1pPr indent="-1066800" lvl="0" marL="457200" marR="0" rtl="0" algn="l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chemeClr val="dk1"/>
              </a:buClr>
              <a:buSzPts val="13200"/>
              <a:buFont typeface="Times New Roman"/>
              <a:buChar char="•"/>
              <a:defRPr b="0" i="0" sz="1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39800" lvl="1" marL="9144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Times New Roman"/>
              <a:buChar char="–"/>
              <a:defRPr b="0" i="0" sz="1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38200" lvl="2" marL="1371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imes New Roman"/>
              <a:buChar char="•"/>
              <a:defRPr b="0" i="0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36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–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36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36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36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36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36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Char char="•"/>
              <a:defRPr b="0" i="0" sz="8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020075" y="609600"/>
            <a:ext cx="36308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4025" lIns="368050" spcFirstLastPara="1" rIns="368050" wrap="square" tIns="184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200"/>
              <a:buFont typeface="Times New Roman"/>
              <a:buNone/>
            </a:pPr>
            <a:r>
              <a:rPr b="1" lang="en-US" sz="7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Décor: Multimodal Retrieval for Interior Design</a:t>
            </a:r>
            <a:endParaRPr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26795" y="3810000"/>
            <a:ext cx="10641300" cy="22357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60220" y="1720850"/>
            <a:ext cx="345642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3600">
                <a:solidFill>
                  <a:schemeClr val="dk1"/>
                </a:solidFill>
              </a:rPr>
              <a:t>David Chuan-En Lin, Haocheng Han, Yuanxin Wang, Venkatesh Sivaraman (TEAM 1)</a:t>
            </a:r>
            <a:endParaRPr b="1" i="1" sz="36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600" u="none" cap="none" strike="noStrike">
                <a:solidFill>
                  <a:schemeClr val="dk1"/>
                </a:solidFill>
              </a:rPr>
              <a:t>Carnegie Mellon University</a:t>
            </a:r>
            <a:endParaRPr sz="3600" u="none" cap="none" strike="noStrike">
              <a:solidFill>
                <a:srgbClr val="000000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66925" y="7010400"/>
            <a:ext cx="250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2721590" y="7296150"/>
            <a:ext cx="252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3440" y="850750"/>
            <a:ext cx="1938199" cy="19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2232231" y="3823876"/>
            <a:ext cx="13964100" cy="22357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26767178" y="3830925"/>
            <a:ext cx="10641300" cy="22343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2274894" y="3907125"/>
            <a:ext cx="13964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Proposed Approaches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020075" y="3859650"/>
            <a:ext cx="10641300" cy="6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Motivation</a:t>
            </a:r>
            <a:endParaRPr b="0" i="0" sz="4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dk1"/>
                </a:solidFill>
              </a:rPr>
              <a:t>The current popularity of e-commerce motivates intelligent ways to help surface </a:t>
            </a:r>
            <a:r>
              <a:rPr b="1" lang="en-US" sz="3000">
                <a:solidFill>
                  <a:schemeClr val="dk1"/>
                </a:solidFill>
              </a:rPr>
              <a:t>stylistically compatible products</a:t>
            </a:r>
            <a:r>
              <a:rPr lang="en-US" sz="3000">
                <a:solidFill>
                  <a:schemeClr val="dk1"/>
                </a:solidFill>
              </a:rPr>
              <a:t> to customers.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dk1"/>
                </a:solidFill>
              </a:rPr>
              <a:t>However, most existing machine learning approaches have not directly addressed style (e.g., visual similarity) or have addressed style in terms of subjective categories (e.g., industrial, modern).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In this work, we investigate the task of learning style compatibility in a self-supervised manner by leveraging </a:t>
            </a:r>
            <a:r>
              <a:rPr b="1" lang="en-US" sz="3000">
                <a:solidFill>
                  <a:schemeClr val="dk1"/>
                </a:solidFill>
              </a:rPr>
              <a:t>IKEA furniture placed in the context of designer-curated showrooms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6767178" y="3907125"/>
            <a:ext cx="106413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Experiments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020075" y="13792200"/>
            <a:ext cx="106413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Dataset</a:t>
            </a:r>
            <a:endParaRPr b="0" i="0" sz="4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2,193 object (product) photos and text descriptions.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298 context (room scene) photos in which those objects appear.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624" y="10675739"/>
            <a:ext cx="3939945" cy="290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431" y="10675739"/>
            <a:ext cx="4687491" cy="290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 b="50490" l="2586" r="3375" t="5094"/>
          <a:stretch/>
        </p:blipFill>
        <p:spPr>
          <a:xfrm>
            <a:off x="1693860" y="16460138"/>
            <a:ext cx="9307438" cy="33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1020075" y="20075875"/>
            <a:ext cx="10641300" cy="5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Problem Statement</a:t>
            </a:r>
            <a:endParaRPr b="0" i="0" sz="4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Given two furniture F</a:t>
            </a:r>
            <a:r>
              <a:rPr baseline="-25000" lang="en-US" sz="3000">
                <a:solidFill>
                  <a:schemeClr val="dk1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 and F</a:t>
            </a:r>
            <a:r>
              <a:rPr baseline="-25000" lang="en-US" sz="3000">
                <a:solidFill>
                  <a:schemeClr val="dk1"/>
                </a:solidFill>
              </a:rPr>
              <a:t>2</a:t>
            </a:r>
            <a:r>
              <a:rPr lang="en-US" sz="3000">
                <a:solidFill>
                  <a:schemeClr val="dk1"/>
                </a:solidFill>
              </a:rPr>
              <a:t> as input, our objective is to determine whether they are compatible or incompatible y ∈ {0, 1}. As ground truth, we define two furniture as compatible if they co-occur within at least one of the rooms.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Our goal is to learn good representations of F</a:t>
            </a:r>
            <a:r>
              <a:rPr baseline="-25000" lang="en-US" sz="3000">
                <a:solidFill>
                  <a:schemeClr val="dk1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 and F</a:t>
            </a:r>
            <a:r>
              <a:rPr baseline="-25000" lang="en-US" sz="3000">
                <a:solidFill>
                  <a:schemeClr val="dk1"/>
                </a:solidFill>
              </a:rPr>
              <a:t>2 </a:t>
            </a:r>
            <a:r>
              <a:rPr lang="en-US" sz="3000">
                <a:solidFill>
                  <a:schemeClr val="dk1"/>
                </a:solidFill>
              </a:rPr>
              <a:t>and build a compatibility function C, which represents a distance measure between F</a:t>
            </a:r>
            <a:r>
              <a:rPr baseline="-25000" lang="en-US" sz="3000">
                <a:solidFill>
                  <a:schemeClr val="dk1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 and F</a:t>
            </a:r>
            <a:r>
              <a:rPr baseline="-25000" lang="en-US" sz="3000">
                <a:solidFill>
                  <a:schemeClr val="dk1"/>
                </a:solidFill>
              </a:rPr>
              <a:t>2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ŷ = C (F</a:t>
            </a:r>
            <a:r>
              <a:rPr baseline="-25000" lang="en-US" sz="3000">
                <a:solidFill>
                  <a:schemeClr val="dk1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, F</a:t>
            </a:r>
            <a:r>
              <a:rPr baseline="-25000" lang="en-US" sz="3000">
                <a:solidFill>
                  <a:schemeClr val="dk1"/>
                </a:solidFill>
              </a:rPr>
              <a:t>2</a:t>
            </a:r>
            <a:r>
              <a:rPr lang="en-US" sz="3000">
                <a:solidFill>
                  <a:schemeClr val="dk1"/>
                </a:solidFill>
              </a:rPr>
              <a:t>).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0000950" y="4925325"/>
            <a:ext cx="5847300" cy="93969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accent1"/>
                </a:solidFill>
              </a:rPr>
              <a:t>Intermediate Fusion</a:t>
            </a:r>
            <a:endParaRPr b="1" sz="3500">
              <a:solidFill>
                <a:schemeClr val="accent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/>
              <a:t>Use mean and variance of each Conv output as the start token for transformer instead of using </a:t>
            </a:r>
            <a:r>
              <a:rPr lang="en-US" sz="3000">
                <a:solidFill>
                  <a:schemeClr val="dk1"/>
                </a:solidFill>
              </a:rPr>
              <a:t>the output of VGG-16 (similar to StyleGAN)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20215900" y="8996325"/>
            <a:ext cx="60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Figure: Overview Architecture of Intermediate Fusion </a:t>
            </a:r>
            <a:endParaRPr i="1" sz="1800"/>
          </a:p>
        </p:txBody>
      </p:sp>
      <p:sp>
        <p:nvSpPr>
          <p:cNvPr id="107" name="Google Shape;107;p1"/>
          <p:cNvSpPr txBox="1"/>
          <p:nvPr/>
        </p:nvSpPr>
        <p:spPr>
          <a:xfrm>
            <a:off x="12515850" y="12741488"/>
            <a:ext cx="696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/>
              <a:t>Figure: Implementation Details of Intermediate Fusion Block</a:t>
            </a:r>
            <a:endParaRPr i="1" sz="1900"/>
          </a:p>
        </p:txBody>
      </p:sp>
      <p:sp>
        <p:nvSpPr>
          <p:cNvPr id="108" name="Google Shape;108;p1"/>
          <p:cNvSpPr txBox="1"/>
          <p:nvPr/>
        </p:nvSpPr>
        <p:spPr>
          <a:xfrm>
            <a:off x="12370465" y="13627463"/>
            <a:ext cx="13306800" cy="38403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accent1"/>
                </a:solidFill>
              </a:rPr>
              <a:t>Multimodal VAE</a:t>
            </a:r>
            <a:endParaRPr b="1" sz="3500">
              <a:solidFill>
                <a:schemeClr val="accent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Use both vision and language modalities to train a VAE that reconstructs the original image.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Use trained VAE as the encoder and take the bottleneck features as the “style” representation for each furniture.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Train a simple binary classifier with fully-connected layers using the representations.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7900" y="6080904"/>
            <a:ext cx="6608199" cy="653205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67100" y="9620250"/>
            <a:ext cx="6451300" cy="386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12515850" y="23122975"/>
            <a:ext cx="11365800" cy="27783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accent1"/>
                </a:solidFill>
              </a:rPr>
              <a:t>Co-Learning with Room Images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Room images can be used as inputs instead of limited to self-supervised labels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Room images partially available in training, unavailable in testing (replace with mean/empty/noise image)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99150" y="17184733"/>
            <a:ext cx="9949099" cy="58797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1"/>
          <p:cNvGraphicFramePr/>
          <p:nvPr/>
        </p:nvGraphicFramePr>
        <p:xfrm>
          <a:off x="27113275" y="498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{0C40572C-C8E1-42DD-88C6-15039B827F1A}</a:tableStyleId>
              </a:tblPr>
              <a:tblGrid>
                <a:gridCol w="1869900"/>
                <a:gridCol w="1179100"/>
                <a:gridCol w="1390725"/>
                <a:gridCol w="1769125"/>
                <a:gridCol w="2146175"/>
                <a:gridCol w="1594075"/>
              </a:tblGrid>
              <a:tr h="63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Naive CLIP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Fine-tuned CLIP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Intermediate fusion (single)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Intermediate fusion (ensemble)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Multimodal VAE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Validation Accuracy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0.549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0.661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0.580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0.583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0.484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AUC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0.559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0.742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0.604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0.611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0.456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NDCG@5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0.0028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0.1078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0.0070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0.0092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0.0085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Single query recall@5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0.364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0.505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0.357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0.391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0.382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/>
                        <a:t>Double query recall@5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0.372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0.506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0.371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0.388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0.394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4" name="Google Shape;114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34075" y="9734050"/>
            <a:ext cx="8497580" cy="19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 txBox="1"/>
          <p:nvPr/>
        </p:nvSpPr>
        <p:spPr>
          <a:xfrm>
            <a:off x="26951225" y="9937275"/>
            <a:ext cx="18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Query text:</a:t>
            </a:r>
            <a:r>
              <a:rPr i="1" lang="en-US" sz="1500"/>
              <a:t> Bed frame - The angled headboard allows you to sit comfortably when reading in bed.</a:t>
            </a:r>
            <a:endParaRPr i="1" sz="1500"/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734075" y="11718445"/>
            <a:ext cx="8497574" cy="190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 txBox="1"/>
          <p:nvPr/>
        </p:nvSpPr>
        <p:spPr>
          <a:xfrm>
            <a:off x="26951225" y="11694975"/>
            <a:ext cx="1782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Query text:</a:t>
            </a:r>
            <a:r>
              <a:rPr i="1" lang="en-US" sz="1500"/>
              <a:t> Trunk for toys - Looks like a suitcase, perfect for everything needed when it’s time to go on an adventure at home.</a:t>
            </a:r>
            <a:endParaRPr i="1" sz="1500"/>
          </a:p>
        </p:txBody>
      </p:sp>
      <p:cxnSp>
        <p:nvCxnSpPr>
          <p:cNvPr id="118" name="Google Shape;118;p1"/>
          <p:cNvCxnSpPr/>
          <p:nvPr/>
        </p:nvCxnSpPr>
        <p:spPr>
          <a:xfrm>
            <a:off x="19289350" y="6098200"/>
            <a:ext cx="1556400" cy="44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"/>
          <p:cNvCxnSpPr/>
          <p:nvPr/>
        </p:nvCxnSpPr>
        <p:spPr>
          <a:xfrm flipH="1" rot="10800000">
            <a:off x="19269600" y="10950075"/>
            <a:ext cx="1571100" cy="16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951225" y="14529718"/>
            <a:ext cx="5382176" cy="5475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/>
        </p:nvSpPr>
        <p:spPr>
          <a:xfrm>
            <a:off x="26760450" y="19088550"/>
            <a:ext cx="10641300" cy="7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4025" lIns="368050" spcFirstLastPara="1" rIns="368050" wrap="square" tIns="1840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4200">
                <a:solidFill>
                  <a:srgbClr val="C00000"/>
                </a:solidFill>
              </a:rPr>
              <a:t>Discussion</a:t>
            </a:r>
            <a:endParaRPr b="0" i="0" sz="42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en-US" sz="3000">
                <a:solidFill>
                  <a:schemeClr val="dk1"/>
                </a:solidFill>
              </a:rPr>
              <a:t>Fine-tuned CLIP gives the best results in terms of ranking, but intermediate fusion with Conv Layer Statistics and multimodal VAE improve on vanilla CLIP and produce realistic results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CLIP’s strong prior on functional similarity may give it a boost on ranking metrics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C00000"/>
                </a:solidFill>
              </a:rPr>
              <a:t>Future Work</a:t>
            </a:r>
            <a:endParaRPr b="1" sz="4200">
              <a:solidFill>
                <a:srgbClr val="C00000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Combine intermediate fusion with CLIP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Take a data-centric approach to toss out bad examples in the dataset and perform more data augmentation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379900" y="15128938"/>
            <a:ext cx="4687500" cy="42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/>
        </p:nvSpPr>
        <p:spPr>
          <a:xfrm>
            <a:off x="29105075" y="14713050"/>
            <a:ext cx="25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Multimodal VAE</a:t>
            </a:r>
            <a:endParaRPr b="1" sz="2000"/>
          </a:p>
        </p:txBody>
      </p:sp>
      <p:sp>
        <p:nvSpPr>
          <p:cNvPr id="124" name="Google Shape;124;p1"/>
          <p:cNvSpPr txBox="1"/>
          <p:nvPr/>
        </p:nvSpPr>
        <p:spPr>
          <a:xfrm>
            <a:off x="33249452" y="14713050"/>
            <a:ext cx="29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Intermediate Fusion</a:t>
            </a:r>
            <a:endParaRPr b="1" sz="2000"/>
          </a:p>
        </p:txBody>
      </p:sp>
      <p:sp>
        <p:nvSpPr>
          <p:cNvPr id="125" name="Google Shape;125;p1"/>
          <p:cNvSpPr txBox="1"/>
          <p:nvPr/>
        </p:nvSpPr>
        <p:spPr>
          <a:xfrm>
            <a:off x="26951225" y="9179950"/>
            <a:ext cx="45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Ranking Examples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26951225" y="13935850"/>
            <a:ext cx="68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1"/>
                </a:solidFill>
              </a:rPr>
              <a:t>Embedding Visualizations (UMAP)</a:t>
            </a:r>
            <a:endParaRPr b="1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1998-03-03T17:19:34Z</dcterms:created>
</cp:coreProperties>
</file>